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50AA1D-1895-B02E-B154-78E0EC524240}" v="9" dt="2025-10-21T09:38:00.0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CiCLO Polyester</c:v>
                </c:pt>
              </c:strCache>
            </c:strRef>
          </c:tx>
          <c:spPr>
            <a:solidFill>
              <a:srgbClr val="3A6BA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Sea water (3.7y)</c:v>
                </c:pt>
                <c:pt idx="1">
                  <c:v>Wastewater (2.6y)</c:v>
                </c:pt>
                <c:pt idx="2">
                  <c:v>Soil (3.2y)</c:v>
                </c:pt>
                <c:pt idx="3">
                  <c:v>Landfill (3.5y)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94</c:v>
                </c:pt>
                <c:pt idx="1">
                  <c:v>90</c:v>
                </c:pt>
                <c:pt idx="2">
                  <c:v>91</c:v>
                </c:pt>
                <c:pt idx="3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3D-4C75-921E-BA158C7808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Conventional Polyester</c:v>
                </c:pt>
              </c:strCache>
            </c:strRef>
          </c:tx>
          <c:spPr>
            <a:solidFill>
              <a:srgbClr val="A4B6B8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Sea water (3.7y)</c:v>
                </c:pt>
                <c:pt idx="1">
                  <c:v>Wastewater (2.6y)</c:v>
                </c:pt>
                <c:pt idx="2">
                  <c:v>Soil (3.2y)</c:v>
                </c:pt>
                <c:pt idx="3">
                  <c:v>Landfill (3.5y)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0</c:v>
                </c:pt>
                <c:pt idx="2">
                  <c:v>3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3D-4C75-921E-BA158C780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CCCCCC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30A18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ax val="100"/>
          <c:min val="0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CCCCCC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30A18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  <c:majorUnit val="20"/>
      </c:valAx>
      <c:spPr>
        <a:solidFill>
          <a:srgbClr val="F9FAFB"/>
        </a:solidFill>
        <a:ln>
          <a:noFill/>
        </a:ln>
        <a:effectLst/>
      </c:spPr>
    </c:plotArea>
    <c:legend>
      <c:legendPos val="b"/>
      <c:overlay val="0"/>
    </c:legend>
    <c:plotVisOnly val="1"/>
    <c:dispBlanksAs val="span"/>
    <c:showDLblsOverMax val="1"/>
  </c:chart>
  <c:spPr>
    <a:solidFill>
      <a:srgbClr val="F9FAFB"/>
    </a:solidFill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51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0" descr="/home/oai/share/cached_assets_used/abstract_fiber.png"/>
          <p:cNvPicPr>
            <a:picLocks noChangeAspect="1"/>
          </p:cNvPicPr>
          <p:nvPr/>
        </p:nvPicPr>
        <p:blipFill>
          <a:blip r:embed="rId3"/>
          <a:srcRect t="16532" r="9092" b="11547"/>
          <a:stretch>
            <a:fillRect/>
          </a:stretch>
        </p:blipFill>
        <p:spPr>
          <a:xfrm>
            <a:off x="2642616" y="10"/>
            <a:ext cx="6501384" cy="51434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7450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0"/>
          <p:cNvSpPr/>
          <p:nvPr/>
        </p:nvSpPr>
        <p:spPr>
          <a:xfrm>
            <a:off x="358485" y="841772"/>
            <a:ext cx="3017520" cy="2403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>
                <a:latin typeface="+mj-lt"/>
                <a:ea typeface="+mj-ea"/>
                <a:cs typeface="+mj-cs"/>
              </a:rPr>
              <a:t>Fruit of the Loom</a:t>
            </a:r>
            <a:endParaRPr lang="en-US" sz="3100"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>
                <a:latin typeface="+mj-lt"/>
                <a:ea typeface="+mj-ea"/>
                <a:cs typeface="+mj-cs"/>
              </a:rPr>
              <a:t>CiCLO™ Polyester Sweatshirts</a:t>
            </a:r>
            <a:endParaRPr lang="en-US" sz="3100">
              <a:latin typeface="+mj-lt"/>
              <a:ea typeface="+mj-ea"/>
              <a:cs typeface="+mj-cs"/>
            </a:endParaRPr>
          </a:p>
        </p:txBody>
      </p:sp>
      <p:sp>
        <p:nvSpPr>
          <p:cNvPr id="4" name="Text 1"/>
          <p:cNvSpPr/>
          <p:nvPr/>
        </p:nvSpPr>
        <p:spPr>
          <a:xfrm>
            <a:off x="358485" y="3654691"/>
            <a:ext cx="3017519" cy="906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500" i="1"/>
              <a:t>Sustainable innovation beyond greenwashing</a:t>
            </a:r>
            <a:endParaRPr lang="en-US" sz="15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2"/>
          <p:cNvSpPr/>
          <p:nvPr/>
        </p:nvSpPr>
        <p:spPr>
          <a:xfrm>
            <a:off x="457200" y="4663440"/>
            <a:ext cx="4114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spcAft>
                <a:spcPts val="600"/>
              </a:spcAft>
              <a:buNone/>
            </a:pPr>
            <a:r>
              <a:rPr lang="en-US" sz="1000">
                <a:solidFill>
                  <a:srgbClr val="77777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21.10.2025</a:t>
            </a:r>
            <a:endParaRPr lang="en-US"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0" descr="/home/oai/share/cached_assets_used/microplastic.jpg"/>
          <p:cNvPicPr>
            <a:picLocks noChangeAspect="1"/>
          </p:cNvPicPr>
          <p:nvPr/>
        </p:nvPicPr>
        <p:blipFill>
          <a:blip r:embed="rId3"/>
          <a:srcRect l="7353" r="-16" b="-16"/>
          <a:stretch>
            <a:fillRect/>
          </a:stretch>
        </p:blipFill>
        <p:spPr>
          <a:xfrm>
            <a:off x="1891767" y="10"/>
            <a:ext cx="7252231" cy="51434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0"/>
          <p:cNvSpPr/>
          <p:nvPr/>
        </p:nvSpPr>
        <p:spPr>
          <a:xfrm>
            <a:off x="628650" y="273843"/>
            <a:ext cx="2866641" cy="1424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>
                <a:latin typeface="+mj-lt"/>
                <a:ea typeface="+mj-ea"/>
                <a:cs typeface="+mj-cs"/>
              </a:rPr>
              <a:t>The Microplastic Problem</a:t>
            </a:r>
          </a:p>
        </p:txBody>
      </p:sp>
      <p:sp>
        <p:nvSpPr>
          <p:cNvPr id="3" name="Text 1"/>
          <p:cNvSpPr/>
          <p:nvPr/>
        </p:nvSpPr>
        <p:spPr>
          <a:xfrm>
            <a:off x="628650" y="1825650"/>
            <a:ext cx="2866641" cy="2807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35% of ocean microplastics come from synthetic textiles</a:t>
            </a:r>
            <a:endParaRPr lang="de-DE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65% of global textiles are synthetic, contributing to pollution</a:t>
            </a: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Up to 18 million microfibers can shed from a load of synthetic garments in one wash cycle</a:t>
            </a: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44M pounds of synthetic textiles end up in landfills daily</a:t>
            </a:r>
            <a:endParaRPr lang="en-US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CiCLO™ Works &amp; Features</a:t>
            </a:r>
            <a:endParaRPr lang="en-US" sz="2400"/>
          </a:p>
        </p:txBody>
      </p:sp>
      <p:sp>
        <p:nvSpPr>
          <p:cNvPr id="3" name="Text 1"/>
          <p:cNvSpPr/>
          <p:nvPr/>
        </p:nvSpPr>
        <p:spPr>
          <a:xfrm>
            <a:off x="457200" y="128016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Patented technology integrated directly into polyester fibres</a:t>
            </a:r>
            <a:endParaRPr lang="en-US" sz="1600"/>
          </a:p>
        </p:txBody>
      </p:sp>
      <p:sp>
        <p:nvSpPr>
          <p:cNvPr id="4" name="Shape 2"/>
          <p:cNvSpPr/>
          <p:nvPr/>
        </p:nvSpPr>
        <p:spPr>
          <a:xfrm>
            <a:off x="274320" y="1645920"/>
            <a:ext cx="2651760" cy="2834640"/>
          </a:xfrm>
          <a:prstGeom prst="roundRect">
            <a:avLst>
              <a:gd name="adj" fmla="val 3448"/>
            </a:avLst>
          </a:prstGeom>
          <a:solidFill>
            <a:srgbClr val="F5F5F5"/>
          </a:solidFill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5760" y="1828800"/>
            <a:ext cx="365760" cy="36576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22960" y="1828800"/>
            <a:ext cx="2103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Biodegradable Pathways</a:t>
            </a:r>
            <a:endParaRPr lang="en-US" sz="1400"/>
          </a:p>
        </p:txBody>
      </p:sp>
      <p:sp>
        <p:nvSpPr>
          <p:cNvPr id="7" name="Text 4"/>
          <p:cNvSpPr/>
          <p:nvPr/>
        </p:nvSpPr>
        <p:spPr>
          <a:xfrm>
            <a:off x="365760" y="2240280"/>
            <a:ext cx="246888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>
                <a:solidFill>
                  <a:srgbClr val="030A18"/>
                </a:solidFill>
              </a:rPr>
              <a:t>Additive (~2%) creates spots within fibre
</a:t>
            </a:r>
            <a:endParaRPr lang="en-US" sz="1200"/>
          </a:p>
          <a:p>
            <a:r>
              <a:rPr lang="en-US" sz="1200">
                <a:solidFill>
                  <a:srgbClr val="030A18"/>
                </a:solidFill>
              </a:rPr>
              <a:t>Microbes penetrate &amp; consume polymer
</a:t>
            </a:r>
            <a:endParaRPr lang="en-US" sz="1200"/>
          </a:p>
          <a:p>
            <a:r>
              <a:rPr lang="en-US" sz="1200">
                <a:solidFill>
                  <a:srgbClr val="030A18"/>
                </a:solidFill>
              </a:rPr>
              <a:t>Biodegradation triggers only in moist, microbe-rich environments</a:t>
            </a:r>
            <a:endParaRPr lang="en-US" sz="1200"/>
          </a:p>
        </p:txBody>
      </p:sp>
      <p:sp>
        <p:nvSpPr>
          <p:cNvPr id="8" name="Shape 5"/>
          <p:cNvSpPr/>
          <p:nvPr/>
        </p:nvSpPr>
        <p:spPr>
          <a:xfrm>
            <a:off x="3291840" y="1645920"/>
            <a:ext cx="2651760" cy="2834640"/>
          </a:xfrm>
          <a:prstGeom prst="roundRect">
            <a:avLst>
              <a:gd name="adj" fmla="val 3448"/>
            </a:avLst>
          </a:prstGeom>
          <a:solidFill>
            <a:srgbClr val="F5F5F5"/>
          </a:solidFill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83280" y="1828800"/>
            <a:ext cx="365760" cy="36576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3840480" y="1828800"/>
            <a:ext cx="2103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Drop‑in, High Performance</a:t>
            </a:r>
            <a:endParaRPr lang="en-US" sz="1400"/>
          </a:p>
        </p:txBody>
      </p:sp>
      <p:sp>
        <p:nvSpPr>
          <p:cNvPr id="11" name="Text 7"/>
          <p:cNvSpPr/>
          <p:nvPr/>
        </p:nvSpPr>
        <p:spPr>
          <a:xfrm>
            <a:off x="3383280" y="2240280"/>
            <a:ext cx="246888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>
                <a:solidFill>
                  <a:srgbClr val="030A18"/>
                </a:solidFill>
              </a:rPr>
              <a:t>No change to manufacturing processes
</a:t>
            </a:r>
            <a:endParaRPr lang="en-US" sz="1200"/>
          </a:p>
          <a:p>
            <a:r>
              <a:rPr lang="en-US" sz="1200">
                <a:solidFill>
                  <a:srgbClr val="030A18"/>
                </a:solidFill>
              </a:rPr>
              <a:t>Maintains durability, dyeability &amp; recyclability
</a:t>
            </a:r>
            <a:endParaRPr lang="en-US" sz="1200"/>
          </a:p>
          <a:p>
            <a:r>
              <a:rPr lang="en-US" sz="1200">
                <a:solidFill>
                  <a:srgbClr val="030A18"/>
                </a:solidFill>
              </a:rPr>
              <a:t>Seamlessly blends with traditional or recycled polymers</a:t>
            </a:r>
            <a:endParaRPr lang="en-US" sz="1200"/>
          </a:p>
        </p:txBody>
      </p:sp>
      <p:sp>
        <p:nvSpPr>
          <p:cNvPr id="12" name="Shape 8"/>
          <p:cNvSpPr/>
          <p:nvPr/>
        </p:nvSpPr>
        <p:spPr>
          <a:xfrm>
            <a:off x="6309360" y="1645920"/>
            <a:ext cx="2651760" cy="2834640"/>
          </a:xfrm>
          <a:prstGeom prst="roundRect">
            <a:avLst>
              <a:gd name="adj" fmla="val 3448"/>
            </a:avLst>
          </a:prstGeom>
          <a:solidFill>
            <a:srgbClr val="F5F5F5"/>
          </a:solidFill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00800" y="1828800"/>
            <a:ext cx="365760" cy="36576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6858000" y="1828800"/>
            <a:ext cx="2103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Safe &amp; Circular</a:t>
            </a:r>
            <a:endParaRPr lang="en-US" sz="1400"/>
          </a:p>
        </p:txBody>
      </p:sp>
      <p:sp>
        <p:nvSpPr>
          <p:cNvPr id="15" name="Text 10"/>
          <p:cNvSpPr/>
          <p:nvPr/>
        </p:nvSpPr>
        <p:spPr>
          <a:xfrm>
            <a:off x="6400800" y="2240280"/>
            <a:ext cx="246888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>
                <a:solidFill>
                  <a:srgbClr val="030A18"/>
                </a:solidFill>
              </a:rPr>
              <a:t>Certified non‑toxic (OEKO‑TEX®, REACH)
</a:t>
            </a:r>
            <a:endParaRPr lang="en-US" sz="1200"/>
          </a:p>
          <a:p>
            <a:r>
              <a:rPr lang="en-US" sz="1200">
                <a:solidFill>
                  <a:srgbClr val="030A18"/>
                </a:solidFill>
              </a:rPr>
              <a:t>Works with rPET &amp; bio‑based polymers
</a:t>
            </a:r>
            <a:endParaRPr lang="en-US" sz="1200"/>
          </a:p>
          <a:p>
            <a:r>
              <a:rPr lang="en-US" sz="1200">
                <a:solidFill>
                  <a:srgbClr val="030A18"/>
                </a:solidFill>
              </a:rPr>
              <a:t>Supports circularity &amp; reduces microplastic persistence</a:t>
            </a:r>
            <a:endParaRPr lang="en-US"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Biodegradation Proof &amp; Benefits</a:t>
            </a:r>
            <a:endParaRPr lang="en-US" sz="2400"/>
          </a:p>
        </p:txBody>
      </p:sp>
      <p:graphicFrame>
        <p:nvGraphicFramePr>
          <p:cNvPr id="3" name="Chart 0"/>
          <p:cNvGraphicFramePr/>
          <p:nvPr>
            <p:extLst>
              <p:ext uri="{D42A27DB-BD31-4B8C-83A1-F6EECF244321}">
                <p14:modId xmlns:p14="http://schemas.microsoft.com/office/powerpoint/2010/main" val="3721690447"/>
              </p:ext>
            </p:extLst>
          </p:nvPr>
        </p:nvGraphicFramePr>
        <p:xfrm>
          <a:off x="457200" y="1463040"/>
          <a:ext cx="47548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1"/>
          <p:cNvSpPr/>
          <p:nvPr/>
        </p:nvSpPr>
        <p:spPr>
          <a:xfrm>
            <a:off x="5852160" y="1463040"/>
            <a:ext cx="32918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it matters</a:t>
            </a:r>
            <a:endParaRPr lang="en-US" sz="160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86400" y="1463040"/>
            <a:ext cx="365760" cy="36576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486400" y="1828800"/>
            <a:ext cx="3657600" cy="237744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r>
              <a:rPr lang="en-US" sz="1200" b="1">
                <a:solidFill>
                  <a:srgbClr val="030A18"/>
                </a:solidFill>
              </a:rPr>
              <a:t>≥90% biodegradation within ~4 years
</a:t>
            </a:r>
            <a:endParaRPr lang="en-US" sz="1200"/>
          </a:p>
          <a:p>
            <a:r>
              <a:rPr lang="en-US" sz="1200">
                <a:solidFill>
                  <a:srgbClr val="030A18"/>
                </a:solidFill>
              </a:rPr>
              <a:t>Tested via ASTM/ISO; remaining residue becomes biomass
</a:t>
            </a:r>
            <a:endParaRPr lang="en-US" sz="1200"/>
          </a:p>
          <a:p>
            <a:r>
              <a:rPr lang="en-US" sz="1200">
                <a:solidFill>
                  <a:srgbClr val="030A18"/>
                </a:solidFill>
              </a:rPr>
              <a:t>Retains performance like cotton; fully recyclable
</a:t>
            </a:r>
            <a:endParaRPr lang="en-US" sz="1200"/>
          </a:p>
          <a:p>
            <a:r>
              <a:rPr lang="en-US" sz="1200">
                <a:solidFill>
                  <a:srgbClr val="030A18"/>
                </a:solidFill>
              </a:rPr>
              <a:t>Reduces microplastic persistence &amp; supports circular economy
</a:t>
            </a:r>
            <a:endParaRPr lang="en-US" sz="1200"/>
          </a:p>
          <a:p>
            <a:r>
              <a:rPr lang="en-US" sz="1200">
                <a:solidFill>
                  <a:srgbClr val="030A18"/>
                </a:solidFill>
              </a:rPr>
              <a:t>Certified non‑toxic &amp; compliant with OEKO‑TEX® &amp; REACH</a:t>
            </a:r>
            <a:endParaRPr lang="en-US"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Comparative Biodegradation Times</a:t>
            </a:r>
            <a:endParaRPr lang="en-US" sz="2400"/>
          </a:p>
        </p:txBody>
      </p:sp>
      <p:graphicFrame>
        <p:nvGraphicFramePr>
          <p:cNvPr id="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45920"/>
          <a:ext cx="8229600" cy="292608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b="1">
                          <a:solidFill>
                            <a:srgbClr val="030A18"/>
                          </a:solidFill>
                        </a:rPr>
                        <a:t>Material</a:t>
                      </a:r>
                      <a:endParaRPr lang="en-US" sz="1200"/>
                    </a:p>
                  </a:txBody>
                  <a:tcPr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b="1">
                          <a:solidFill>
                            <a:srgbClr val="030A18"/>
                          </a:solidFill>
                        </a:rPr>
                        <a:t>Approx. biodegradation time</a:t>
                      </a:r>
                      <a:endParaRPr lang="en-US" sz="1200"/>
                    </a:p>
                  </a:txBody>
                  <a:tcPr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>
                          <a:solidFill>
                            <a:srgbClr val="030A18"/>
                          </a:solidFill>
                        </a:rPr>
                        <a:t>Cotton</a:t>
                      </a:r>
                      <a:endParaRPr lang="en-US" sz="1200"/>
                    </a:p>
                  </a:txBody>
                  <a:tcPr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>
                          <a:solidFill>
                            <a:srgbClr val="030A18"/>
                          </a:solidFill>
                        </a:rPr>
                        <a:t>30–90 days (30–90% decomposition in 15–90 days)</a:t>
                      </a:r>
                      <a:endParaRPr lang="en-US" sz="1200"/>
                    </a:p>
                  </a:txBody>
                  <a:tcPr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>
                          <a:solidFill>
                            <a:srgbClr val="030A18"/>
                          </a:solidFill>
                        </a:rPr>
                        <a:t>Wool</a:t>
                      </a:r>
                      <a:endParaRPr lang="en-US" sz="1200"/>
                    </a:p>
                  </a:txBody>
                  <a:tcPr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>
                          <a:solidFill>
                            <a:srgbClr val="030A18"/>
                          </a:solidFill>
                        </a:rPr>
                        <a:t>≈15 weeks (95% biodegradation)</a:t>
                      </a:r>
                      <a:endParaRPr lang="en-US" sz="1200"/>
                    </a:p>
                  </a:txBody>
                  <a:tcPr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>
                          <a:solidFill>
                            <a:srgbClr val="030A18"/>
                          </a:solidFill>
                        </a:rPr>
                        <a:t>CiCLO™ Polyester</a:t>
                      </a:r>
                      <a:endParaRPr lang="en-US" sz="1200"/>
                    </a:p>
                  </a:txBody>
                  <a:tcPr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>
                          <a:solidFill>
                            <a:srgbClr val="030A18"/>
                          </a:solidFill>
                        </a:rPr>
                        <a:t>2.6–3.7 years (≥90% biodegradation)</a:t>
                      </a:r>
                      <a:endParaRPr lang="en-US" sz="1200"/>
                    </a:p>
                  </a:txBody>
                  <a:tcPr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>
                          <a:solidFill>
                            <a:srgbClr val="030A18"/>
                          </a:solidFill>
                        </a:rPr>
                        <a:t>Conventional Polyester</a:t>
                      </a:r>
                      <a:endParaRPr lang="en-US" sz="1200"/>
                    </a:p>
                  </a:txBody>
                  <a:tcPr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>
                          <a:solidFill>
                            <a:srgbClr val="030A18"/>
                          </a:solidFill>
                        </a:rPr>
                        <a:t>20–200 years (non-biodegradable)</a:t>
                      </a:r>
                      <a:endParaRPr lang="en-US" sz="1200"/>
                    </a:p>
                  </a:txBody>
                  <a:tcPr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>
                          <a:solidFill>
                            <a:srgbClr val="030A18"/>
                          </a:solidFill>
                        </a:rPr>
                        <a:t>Recycled Polyester (rPET)</a:t>
                      </a:r>
                      <a:endParaRPr lang="en-US" sz="1200"/>
                    </a:p>
                  </a:txBody>
                  <a:tcPr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>
                          <a:solidFill>
                            <a:srgbClr val="030A18"/>
                          </a:solidFill>
                        </a:rPr>
                        <a:t>Not biodegradable; still plastic</a:t>
                      </a:r>
                      <a:endParaRPr lang="en-US" sz="1200"/>
                    </a:p>
                  </a:txBody>
                  <a:tcPr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CiCLO™ vs Recycled Polyester</a:t>
            </a:r>
            <a:endParaRPr lang="en-US" sz="2400"/>
          </a:p>
        </p:txBody>
      </p:sp>
      <p:sp>
        <p:nvSpPr>
          <p:cNvPr id="3" name="Shape 1"/>
          <p:cNvSpPr/>
          <p:nvPr/>
        </p:nvSpPr>
        <p:spPr>
          <a:xfrm>
            <a:off x="365760" y="1463040"/>
            <a:ext cx="4114800" cy="2913016"/>
          </a:xfrm>
          <a:prstGeom prst="roundRect">
            <a:avLst>
              <a:gd name="adj" fmla="val 3333"/>
            </a:avLst>
          </a:prstGeom>
          <a:solidFill>
            <a:srgbClr val="F5F5F5"/>
          </a:solidFill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1554480"/>
            <a:ext cx="365760" cy="38840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914400" y="1554480"/>
            <a:ext cx="3566160" cy="3884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CiCLO™ Polyester</a:t>
            </a:r>
            <a:endParaRPr lang="en-US" sz="1400"/>
          </a:p>
        </p:txBody>
      </p:sp>
      <p:sp>
        <p:nvSpPr>
          <p:cNvPr id="6" name="Text 3"/>
          <p:cNvSpPr/>
          <p:nvPr/>
        </p:nvSpPr>
        <p:spPr>
          <a:xfrm>
            <a:off x="457200" y="2011680"/>
            <a:ext cx="3840480" cy="2136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>
                <a:solidFill>
                  <a:srgbClr val="030A18"/>
                </a:solidFill>
              </a:rPr>
              <a:t>Biodegradable: ≥90% in 2.6–3.7 years
</a:t>
            </a:r>
            <a:endParaRPr lang="en-US" sz="1200"/>
          </a:p>
          <a:p>
            <a:r>
              <a:rPr lang="en-US" sz="1200">
                <a:solidFill>
                  <a:srgbClr val="030A18"/>
                </a:solidFill>
              </a:rPr>
              <a:t>Reduces microplastic persistence
</a:t>
            </a:r>
            <a:endParaRPr lang="en-US" sz="1200"/>
          </a:p>
          <a:p>
            <a:r>
              <a:rPr lang="en-US" sz="1200">
                <a:solidFill>
                  <a:srgbClr val="030A18"/>
                </a:solidFill>
              </a:rPr>
              <a:t>Maintains durability &amp; recyclability
</a:t>
            </a:r>
            <a:endParaRPr lang="en-US" sz="1200"/>
          </a:p>
          <a:p>
            <a:r>
              <a:rPr lang="en-US" sz="1200">
                <a:solidFill>
                  <a:srgbClr val="030A18"/>
                </a:solidFill>
              </a:rPr>
              <a:t>Non-toxic &amp; regulation ready (OEKO‑TEX®, REACH)
</a:t>
            </a:r>
            <a:endParaRPr lang="en-US" sz="1200"/>
          </a:p>
          <a:p>
            <a:r>
              <a:rPr lang="en-US" sz="1200">
                <a:solidFill>
                  <a:srgbClr val="030A18"/>
                </a:solidFill>
              </a:rPr>
              <a:t>Drop‑in solution compatible with rPET &amp; bio‑based polymers</a:t>
            </a:r>
          </a:p>
          <a:p>
            <a:endParaRPr lang="en-US" sz="1200"/>
          </a:p>
          <a:p>
            <a:r>
              <a:rPr lang="en-US" sz="1200">
                <a:solidFill>
                  <a:srgbClr val="030A18"/>
                </a:solidFill>
              </a:rPr>
              <a:t>Integrated at the polymer stage – no energy‑intensive recycling processes required</a:t>
            </a:r>
            <a:endParaRPr lang="en-US" sz="1200"/>
          </a:p>
        </p:txBody>
      </p:sp>
      <p:sp>
        <p:nvSpPr>
          <p:cNvPr id="7" name="Shape 4"/>
          <p:cNvSpPr/>
          <p:nvPr/>
        </p:nvSpPr>
        <p:spPr>
          <a:xfrm>
            <a:off x="4663440" y="1463039"/>
            <a:ext cx="4114800" cy="2913017"/>
          </a:xfrm>
          <a:prstGeom prst="roundRect">
            <a:avLst>
              <a:gd name="adj" fmla="val 3333"/>
            </a:avLst>
          </a:prstGeom>
          <a:solidFill>
            <a:srgbClr val="F5F5F5"/>
          </a:solidFill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54880" y="1554480"/>
            <a:ext cx="365760" cy="38840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212080" y="1554480"/>
            <a:ext cx="3566160" cy="3884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Recycled Polyester (rPET)</a:t>
            </a:r>
            <a:endParaRPr lang="en-US" sz="1400"/>
          </a:p>
        </p:txBody>
      </p:sp>
      <p:sp>
        <p:nvSpPr>
          <p:cNvPr id="10" name="Text 6"/>
          <p:cNvSpPr/>
          <p:nvPr/>
        </p:nvSpPr>
        <p:spPr>
          <a:xfrm>
            <a:off x="4754880" y="2011680"/>
            <a:ext cx="3840480" cy="2136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>
                <a:solidFill>
                  <a:srgbClr val="030A18"/>
                </a:solidFill>
              </a:rPr>
              <a:t>Reuses plastic &amp; reduces emissions
</a:t>
            </a:r>
            <a:endParaRPr lang="en-US" sz="1200"/>
          </a:p>
          <a:p>
            <a:r>
              <a:rPr lang="en-US" sz="1200" b="1">
                <a:solidFill>
                  <a:srgbClr val="030A18"/>
                </a:solidFill>
              </a:rPr>
              <a:t>Still plastic: not biodegradable, releases microfibers
</a:t>
            </a:r>
            <a:endParaRPr lang="en-US" sz="1200"/>
          </a:p>
          <a:p>
            <a:r>
              <a:rPr lang="en-US" sz="1200">
                <a:solidFill>
                  <a:srgbClr val="030A18"/>
                </a:solidFill>
              </a:rPr>
              <a:t>Quality declines each recycling cycle
</a:t>
            </a:r>
            <a:endParaRPr lang="en-US" sz="1200"/>
          </a:p>
          <a:p>
            <a:r>
              <a:rPr lang="en-US" sz="1200">
                <a:solidFill>
                  <a:srgbClr val="030A18"/>
                </a:solidFill>
              </a:rPr>
              <a:t>Requires resource‑intensive processing: washing, sorting &amp; remelting; chemical recycling uses high temperatures &amp; energy</a:t>
            </a:r>
          </a:p>
          <a:p>
            <a:endParaRPr lang="en-US" sz="1200"/>
          </a:p>
          <a:p>
            <a:r>
              <a:rPr lang="en-US" sz="1200" b="1">
                <a:solidFill>
                  <a:srgbClr val="030A18"/>
                </a:solidFill>
              </a:rPr>
              <a:t>‘Ocean plastic’ often means beach‑collected PET bottles; marine‑litter clothing still sheds microplastics &amp; ends in landfill</a:t>
            </a:r>
            <a:endParaRPr lang="en-US"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</Words>
  <Application>Microsoft Office PowerPoint</Application>
  <PresentationFormat>On-screen Show (16:9)</PresentationFormat>
  <Paragraphs>65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Heiko Kuhn</cp:lastModifiedBy>
  <cp:revision>2</cp:revision>
  <dcterms:created xsi:type="dcterms:W3CDTF">2025-10-21T09:19:05Z</dcterms:created>
  <dcterms:modified xsi:type="dcterms:W3CDTF">2025-10-21T10:56:17Z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ebf864c-75c6-4324-aa24-0e0d52cf4ddb_Enabled">
    <vt:lpwstr>true</vt:lpwstr>
  </property>
  <property fmtid="{D5CDD505-2E9C-101B-9397-08002B2CF9AE}" pid="3" name="MSIP_Label_aebf864c-75c6-4324-aa24-0e0d52cf4ddb_SetDate">
    <vt:lpwstr>2025-10-21T09:24:43Z</vt:lpwstr>
  </property>
  <property fmtid="{D5CDD505-2E9C-101B-9397-08002B2CF9AE}" pid="4" name="MSIP_Label_aebf864c-75c6-4324-aa24-0e0d52cf4ddb_Method">
    <vt:lpwstr>Standard</vt:lpwstr>
  </property>
  <property fmtid="{D5CDD505-2E9C-101B-9397-08002B2CF9AE}" pid="5" name="MSIP_Label_aebf864c-75c6-4324-aa24-0e0d52cf4ddb_Name">
    <vt:lpwstr>aebf864c-75c6-4324-aa24-0e0d52cf4ddb</vt:lpwstr>
  </property>
  <property fmtid="{D5CDD505-2E9C-101B-9397-08002B2CF9AE}" pid="6" name="MSIP_Label_aebf864c-75c6-4324-aa24-0e0d52cf4ddb_SiteId">
    <vt:lpwstr>0d32279f-b86a-46bc-af3c-48ad3cf3caf9</vt:lpwstr>
  </property>
  <property fmtid="{D5CDD505-2E9C-101B-9397-08002B2CF9AE}" pid="7" name="MSIP_Label_aebf864c-75c6-4324-aa24-0e0d52cf4ddb_ActionId">
    <vt:lpwstr>67f997f5-890f-44ff-ada1-f3caf9c80da8</vt:lpwstr>
  </property>
  <property fmtid="{D5CDD505-2E9C-101B-9397-08002B2CF9AE}" pid="8" name="MSIP_Label_aebf864c-75c6-4324-aa24-0e0d52cf4ddb_ContentBits">
    <vt:lpwstr>0</vt:lpwstr>
  </property>
  <property fmtid="{D5CDD505-2E9C-101B-9397-08002B2CF9AE}" pid="9" name="MSIP_Label_aebf864c-75c6-4324-aa24-0e0d52cf4ddb_Tag">
    <vt:lpwstr>10, 3, 0, 1</vt:lpwstr>
  </property>
</Properties>
</file>